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style1.xml" ContentType="application/vnd.ms-office.chartstyl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317" r:id="rId2"/>
    <p:sldId id="31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cl217297s\FACL\Facilities\ENERGY\ENERGY%20STAR\Poster%20Templates\16-17%20Poster\2016-2017%20Post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McCombs Energy Use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Compared to the National Average</a:t>
            </a:r>
            <a:endParaRPr lang="en-US" sz="2000" b="1" dirty="0">
              <a:solidFill>
                <a:schemeClr val="tx1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McCombs!$D$1</c:f>
              <c:strCache>
                <c:ptCount val="1"/>
                <c:pt idx="0">
                  <c:v>McCombs Middle School (kBtu/SqFt)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McCombs!$C$2:$C$10</c:f>
              <c:strCache>
                <c:ptCount val="9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  <c:pt idx="8">
                  <c:v>FY16</c:v>
                </c:pt>
              </c:strCache>
            </c:strRef>
          </c:cat>
          <c:val>
            <c:numRef>
              <c:f>McCombs!$D$2:$D$10</c:f>
              <c:numCache>
                <c:formatCode>General</c:formatCode>
                <c:ptCount val="9"/>
                <c:pt idx="0">
                  <c:v>116.5</c:v>
                </c:pt>
                <c:pt idx="1">
                  <c:v>123.4</c:v>
                </c:pt>
                <c:pt idx="2">
                  <c:v>92.6</c:v>
                </c:pt>
                <c:pt idx="3">
                  <c:v>90.4</c:v>
                </c:pt>
                <c:pt idx="4">
                  <c:v>100.3</c:v>
                </c:pt>
                <c:pt idx="5">
                  <c:v>44</c:v>
                </c:pt>
                <c:pt idx="6">
                  <c:v>45.6</c:v>
                </c:pt>
                <c:pt idx="7">
                  <c:v>39.1</c:v>
                </c:pt>
                <c:pt idx="8">
                  <c:v>34.9</c:v>
                </c:pt>
              </c:numCache>
            </c:numRef>
          </c:val>
        </c:ser>
        <c:ser>
          <c:idx val="1"/>
          <c:order val="1"/>
          <c:tx>
            <c:strRef>
              <c:f>McCombs!$E$1</c:f>
              <c:strCache>
                <c:ptCount val="1"/>
                <c:pt idx="0">
                  <c:v>National Average (kBtu/SqFt)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McCombs!$C$2:$C$10</c:f>
              <c:strCache>
                <c:ptCount val="9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  <c:pt idx="8">
                  <c:v>FY16</c:v>
                </c:pt>
              </c:strCache>
            </c:strRef>
          </c:cat>
          <c:val>
            <c:numRef>
              <c:f>McCombs!$E$2:$E$10</c:f>
              <c:numCache>
                <c:formatCode>General</c:formatCode>
                <c:ptCount val="9"/>
                <c:pt idx="0">
                  <c:v>94.9</c:v>
                </c:pt>
                <c:pt idx="1">
                  <c:v>106.1</c:v>
                </c:pt>
                <c:pt idx="2">
                  <c:v>101.5</c:v>
                </c:pt>
                <c:pt idx="3">
                  <c:v>98.9</c:v>
                </c:pt>
                <c:pt idx="4">
                  <c:v>93</c:v>
                </c:pt>
                <c:pt idx="5">
                  <c:v>69.8</c:v>
                </c:pt>
                <c:pt idx="6">
                  <c:v>78.2</c:v>
                </c:pt>
                <c:pt idx="7">
                  <c:v>76.400000000000006</c:v>
                </c:pt>
                <c:pt idx="8">
                  <c:v>70.599999999999994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0164800"/>
        <c:axId val="820171328"/>
      </c:barChart>
      <c:catAx>
        <c:axId val="82016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0171328"/>
        <c:crosses val="autoZero"/>
        <c:auto val="1"/>
        <c:lblAlgn val="ctr"/>
        <c:lblOffset val="100"/>
        <c:noMultiLvlLbl val="0"/>
      </c:catAx>
      <c:valAx>
        <c:axId val="82017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016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500DA-419E-416A-9EE9-EFE8CE7C895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A5A29-DD10-4CBD-B3B9-5FEDC904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6EDA7-0FC7-4B5C-8189-169CC07DEC5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5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6EDA7-0FC7-4B5C-8189-169CC07DEC5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4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MPS-Background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4414"/>
            <a:ext cx="77724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28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DMPS logo 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397" y="5440791"/>
            <a:ext cx="1106479" cy="4647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75073" y="6106834"/>
            <a:ext cx="1716827" cy="44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57200" y="2198689"/>
            <a:ext cx="8229600" cy="3944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473208"/>
            <a:ext cx="8229600" cy="5556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9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"/>
            <a:ext cx="9144000" cy="145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1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nsitio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5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08340"/>
            <a:ext cx="7772400" cy="6334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765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6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>
                <a:latin typeface="Gill Sans MT"/>
                <a:cs typeface="Gill Sans MT"/>
              </a:defRPr>
            </a:lvl1pPr>
            <a:lvl2pPr>
              <a:defRPr sz="2400">
                <a:latin typeface="Gill Sans MT"/>
                <a:cs typeface="Gill Sans MT"/>
              </a:defRPr>
            </a:lvl2pPr>
            <a:lvl3pPr>
              <a:defRPr sz="2000">
                <a:latin typeface="Gill Sans MT"/>
                <a:cs typeface="Gill Sans MT"/>
              </a:defRPr>
            </a:lvl3pPr>
            <a:lvl4pPr>
              <a:defRPr sz="1800">
                <a:latin typeface="Gill Sans MT"/>
                <a:cs typeface="Gill Sans MT"/>
              </a:defRPr>
            </a:lvl4pPr>
            <a:lvl5pPr>
              <a:defRPr sz="180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>
                <a:latin typeface="Gill Sans MT"/>
                <a:cs typeface="Gill Sans MT"/>
              </a:defRPr>
            </a:lvl1pPr>
            <a:lvl2pPr>
              <a:defRPr sz="2400">
                <a:latin typeface="Gill Sans MT"/>
                <a:cs typeface="Gill Sans MT"/>
              </a:defRPr>
            </a:lvl2pPr>
            <a:lvl3pPr>
              <a:defRPr sz="2000">
                <a:latin typeface="Gill Sans MT"/>
                <a:cs typeface="Gill Sans MT"/>
              </a:defRPr>
            </a:lvl3pPr>
            <a:lvl4pPr>
              <a:defRPr sz="1800">
                <a:latin typeface="Gill Sans MT"/>
                <a:cs typeface="Gill Sans MT"/>
              </a:defRPr>
            </a:lvl4pPr>
            <a:lvl5pPr>
              <a:defRPr sz="180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6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1417642"/>
            <a:ext cx="3286125" cy="23209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" y="3841753"/>
            <a:ext cx="3286125" cy="235743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698875" y="1417638"/>
            <a:ext cx="4987926" cy="47815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" y="1417638"/>
            <a:ext cx="3286125" cy="4781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698875" y="1417638"/>
            <a:ext cx="4987926" cy="4781548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1417638"/>
            <a:ext cx="4492625" cy="25193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95812" y="1417638"/>
            <a:ext cx="4548188" cy="251936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4143376"/>
            <a:ext cx="8229600" cy="1595438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5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1" y="1417642"/>
            <a:ext cx="2614613" cy="20351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182939" y="1417642"/>
            <a:ext cx="2746375" cy="203517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40438" y="1417642"/>
            <a:ext cx="2646362" cy="203517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3611567"/>
            <a:ext cx="8229600" cy="2547937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6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417642"/>
            <a:ext cx="8229600" cy="47656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1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563688"/>
            <a:ext cx="4027488" cy="456406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643438" y="1563688"/>
            <a:ext cx="4043361" cy="4564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MPS-Background-2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02378"/>
            <a:ext cx="9144000" cy="555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DMPS logo 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73" y="6390010"/>
            <a:ext cx="765166" cy="32137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161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7472" indent="-342900" algn="l" defTabSz="457200" rtl="0" eaLnBrk="1" latinLnBrk="0" hangingPunct="1">
        <a:spcBef>
          <a:spcPts val="500"/>
        </a:spcBef>
        <a:spcAft>
          <a:spcPts val="800"/>
        </a:spcAft>
        <a:buFont typeface="Arial"/>
        <a:buChar char="•"/>
        <a:defRPr sz="3200" kern="1200">
          <a:solidFill>
            <a:srgbClr val="626262"/>
          </a:solidFill>
          <a:latin typeface="Gill Sans MT"/>
          <a:ea typeface="+mn-ea"/>
          <a:cs typeface="Gill Sans MT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26262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26262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26262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26262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82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Excellence at McCombs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242" y="1645920"/>
            <a:ext cx="402798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sz="3200" b="1" spc="100" dirty="0" smtClean="0">
                <a:solidFill>
                  <a:srgbClr val="404040"/>
                </a:solidFill>
                <a:latin typeface="+mj-lt"/>
              </a:rPr>
              <a:t>McCombs Has Been </a:t>
            </a:r>
          </a:p>
          <a:p>
            <a:pPr algn="ctr" defTabSz="457200">
              <a:spcAft>
                <a:spcPts val="600"/>
              </a:spcAft>
            </a:pPr>
            <a:r>
              <a:rPr lang="en-US" sz="3200" b="1" dirty="0">
                <a:solidFill>
                  <a:srgbClr val="00A0DC"/>
                </a:solidFill>
                <a:latin typeface="Univers 45 Light" pitchFamily="34" charset="0"/>
              </a:rPr>
              <a:t>ENERGY STAR</a:t>
            </a:r>
            <a:r>
              <a:rPr lang="en-US" sz="3200" b="1" baseline="30000" dirty="0">
                <a:solidFill>
                  <a:srgbClr val="00A0DC"/>
                </a:solidFill>
                <a:latin typeface="Univers 45 Light" pitchFamily="34" charset="0"/>
                <a:cs typeface="Times New Roman" panose="02020603050405020304" pitchFamily="18" charset="0"/>
              </a:rPr>
              <a:t>®</a:t>
            </a:r>
            <a:r>
              <a:rPr lang="en-US" sz="3200" b="1" dirty="0">
                <a:solidFill>
                  <a:srgbClr val="00A0DC"/>
                </a:solidFill>
                <a:latin typeface="Univers 45 Light" pitchFamily="34" charset="0"/>
              </a:rPr>
              <a:t> </a:t>
            </a:r>
            <a:r>
              <a:rPr lang="en-US" sz="3200" b="1" spc="100" dirty="0" smtClean="0">
                <a:solidFill>
                  <a:srgbClr val="404040"/>
                </a:solidFill>
                <a:latin typeface="+mj-lt"/>
              </a:rPr>
              <a:t>Certified 4 Times!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333" y="1470091"/>
            <a:ext cx="3958845" cy="4052152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47242" y="3375199"/>
            <a:ext cx="4027988" cy="0"/>
          </a:xfrm>
          <a:prstGeom prst="line">
            <a:avLst/>
          </a:prstGeom>
          <a:ln w="31750">
            <a:solidFill>
              <a:srgbClr val="00A0D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7242" y="3284830"/>
            <a:ext cx="4027988" cy="0"/>
          </a:xfrm>
          <a:prstGeom prst="line">
            <a:avLst/>
          </a:prstGeom>
          <a:ln w="31750">
            <a:solidFill>
              <a:srgbClr val="00A0D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4562" y="3457874"/>
            <a:ext cx="3773347" cy="206210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3200" b="1" dirty="0" smtClean="0"/>
              <a:t>2016</a:t>
            </a:r>
          </a:p>
          <a:p>
            <a:pPr algn="ctr"/>
            <a:r>
              <a:rPr lang="en-US" sz="3200" b="1" dirty="0" smtClean="0"/>
              <a:t>2015</a:t>
            </a:r>
          </a:p>
          <a:p>
            <a:pPr algn="ctr"/>
            <a:r>
              <a:rPr lang="en-US" sz="3200" b="1" dirty="0" smtClean="0"/>
              <a:t>2014</a:t>
            </a:r>
          </a:p>
          <a:p>
            <a:pPr algn="ctr"/>
            <a:r>
              <a:rPr lang="en-US" sz="3200" b="1" dirty="0" smtClean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47947187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9467" y="1399764"/>
            <a:ext cx="853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sz="3600" b="1" dirty="0" smtClean="0">
                <a:solidFill>
                  <a:srgbClr val="404040"/>
                </a:solidFill>
                <a:latin typeface="+mj-lt"/>
              </a:rPr>
              <a:t>Ways That McCombs Saved in 2015-2016</a:t>
            </a:r>
            <a:endParaRPr lang="en-US" sz="2800" dirty="0" smtClean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82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Excellence at McCombs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467" y="2210837"/>
            <a:ext cx="358647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404040"/>
                </a:solidFill>
              </a:rPr>
              <a:t>Geothermal Heating and Cooling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404040"/>
                </a:solidFill>
              </a:rPr>
              <a:t>LED Indoor and </a:t>
            </a:r>
            <a:r>
              <a:rPr lang="en-US" sz="2600" dirty="0">
                <a:solidFill>
                  <a:srgbClr val="404040"/>
                </a:solidFill>
              </a:rPr>
              <a:t>Outdoor Lighting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404040"/>
                </a:solidFill>
              </a:rPr>
              <a:t>Heating and Cooling Schedule Evaluation </a:t>
            </a:r>
            <a:endParaRPr lang="en-US" sz="2600" dirty="0">
              <a:solidFill>
                <a:srgbClr val="404040"/>
              </a:solidFill>
            </a:endParaRP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404040"/>
                </a:solidFill>
              </a:rPr>
              <a:t>Heating and Cooling Set Point </a:t>
            </a:r>
            <a:r>
              <a:rPr lang="en-US" sz="2600" dirty="0" smtClean="0">
                <a:solidFill>
                  <a:srgbClr val="404040"/>
                </a:solidFill>
              </a:rPr>
              <a:t>Evaluation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404040"/>
                </a:solidFill>
              </a:rPr>
              <a:t>Testing and Balancing</a:t>
            </a:r>
            <a:endParaRPr lang="en-US" sz="2600" dirty="0">
              <a:solidFill>
                <a:srgbClr val="40404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65943" y="2105693"/>
          <a:ext cx="4952292" cy="403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7100" y="6142292"/>
            <a:ext cx="31369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1" dirty="0" smtClean="0">
                <a:solidFill>
                  <a:srgbClr val="838383"/>
                </a:solidFill>
              </a:rPr>
              <a:t>SOURCE: Data generated from utility input in ENERGY STAR</a:t>
            </a:r>
            <a:r>
              <a:rPr lang="en-US" sz="700" i="1" baseline="30000" dirty="0" smtClean="0">
                <a:solidFill>
                  <a:srgbClr val="8383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sz="700" i="1" dirty="0" smtClean="0">
                <a:solidFill>
                  <a:srgbClr val="838383"/>
                </a:solidFill>
              </a:rPr>
              <a:t> Portfolio Manager</a:t>
            </a:r>
            <a:r>
              <a:rPr lang="en-US" sz="700" i="1" baseline="30000" dirty="0" smtClean="0">
                <a:solidFill>
                  <a:srgbClr val="8383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endParaRPr lang="en-US" sz="700" i="1" baseline="30000" dirty="0">
              <a:solidFill>
                <a:srgbClr val="8383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706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Custom 3">
      <a:dk1>
        <a:srgbClr val="404040"/>
      </a:dk1>
      <a:lt1>
        <a:sysClr val="window" lastClr="FFFFFF"/>
      </a:lt1>
      <a:dk2>
        <a:srgbClr val="013668"/>
      </a:dk2>
      <a:lt2>
        <a:srgbClr val="A0C0E6"/>
      </a:lt2>
      <a:accent1>
        <a:srgbClr val="013668"/>
      </a:accent1>
      <a:accent2>
        <a:srgbClr val="EB9E00"/>
      </a:accent2>
      <a:accent3>
        <a:srgbClr val="9A3640"/>
      </a:accent3>
      <a:accent4>
        <a:srgbClr val="B1C55A"/>
      </a:accent4>
      <a:accent5>
        <a:srgbClr val="A0C0E6"/>
      </a:accent5>
      <a:accent6>
        <a:srgbClr val="8E8E8E"/>
      </a:accent6>
      <a:hlink>
        <a:srgbClr val="D5DFA9"/>
      </a:hlink>
      <a:folHlink>
        <a:srgbClr val="FE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75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Gill Sans</vt:lpstr>
      <vt:lpstr>Gill Sans MT</vt:lpstr>
      <vt:lpstr>Times New Roman</vt:lpstr>
      <vt:lpstr>Univers 45 Light</vt:lpstr>
      <vt:lpstr>Verdana</vt:lpstr>
      <vt:lpstr>4_Office Theme</vt:lpstr>
      <vt:lpstr>Energy Excellence at McCombs</vt:lpstr>
      <vt:lpstr>Energy Excellence at McCombs</vt:lpstr>
    </vt:vector>
  </TitlesOfParts>
  <Company>Des Moines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Excellence at Brody</dc:title>
  <dc:creator>Holland, Sarah</dc:creator>
  <cp:lastModifiedBy>Holland, Sarah</cp:lastModifiedBy>
  <cp:revision>31</cp:revision>
  <dcterms:created xsi:type="dcterms:W3CDTF">2017-01-05T15:16:43Z</dcterms:created>
  <dcterms:modified xsi:type="dcterms:W3CDTF">2017-01-05T15:38:51Z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740163941</vt:i4>
  </property>
  <property fmtid="{D5CDD505-2E9C-101B-9397-08002B2CF9AE}" pid="3" name="_NewReviewCycle">
    <vt:lpwstr/>
  </property>
  <property fmtid="{D5CDD505-2E9C-101B-9397-08002B2CF9AE}" pid="4" name="_EmailSubject">
    <vt:lpwstr>Addition to Rolling Screen</vt:lpwstr>
  </property>
  <property fmtid="{D5CDD505-2E9C-101B-9397-08002B2CF9AE}" pid="5" name="_AuthorEmail">
    <vt:lpwstr>Sarah.Holland@dmschools.org</vt:lpwstr>
  </property>
  <property fmtid="{D5CDD505-2E9C-101B-9397-08002B2CF9AE}" pid="6" name="_AuthorEmailDisplayName">
    <vt:lpwstr>Holland, Sarah</vt:lpwstr>
  </property>
</Properties>
</file>